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0077450" cy="5668963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>
        <p:scale>
          <a:sx n="0" d="6"/>
          <a:sy n="0" d="2"/>
        </p:scale>
        <p:origin x="412749120" y="0"/>
      </p:cViewPr>
      <p:guideLst>
        <p:guide pos="3174"/>
        <p:guide pos="1785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 /><Relationship Id="rId17" Type="http://schemas.openxmlformats.org/officeDocument/2006/relationships/tableStyles" Target="tableStyles.xml" /><Relationship Id="rId1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472AE1A-7771-5FD5-8EC3-B073009BBC91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0A4795B-19EE-6D1A-0C35-4FF4D4E8B6D5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89224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181076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822202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57D0440-35E4-33C5-967F-1F195FF274D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0C9924D-1CA6-1619-6DAE-4DE966B245F6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8389E9-C9B3-5E80-1774-5A7DB4C9431C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305DA87-6995-EC97-FC4E-621001C2A126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8C7219-FE27-972D-8571-5C242D5FD2DA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645AAE8-6247-4AD3-E9F9-35D849F37254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2CF5FC-7D1C-35B3-CF03-7874371396F1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440531-ED5C-A59B-D63B-7BB2EE44C446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5D7EBA-62C9-5B56-A9C4-6C25B84DC9F3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x" userDrawn="1">
  <p:cSld name="Defau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 bwMode="auto">
          <a:xfrm>
            <a:off x="503640" y="225719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 bwMode="auto"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4"/>
              </a:spcBef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 bwMode="auto"/>
        <p:txBody>
          <a:bodyPr/>
          <a:p>
            <a:pPr>
              <a:defRPr/>
            </a:pPr>
            <a:fld id="{A5168013-5378-445C-BE2E-D0BFE5F8E80E}" type="slidenum">
              <a:rPr/>
              <a:t>&lt;#&gt;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Defau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 bwMode="auto">
          <a:xfrm>
            <a:off x="503640" y="225719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 bwMode="auto"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 bwMode="auto"/>
        <p:txBody>
          <a:bodyPr/>
          <a:p>
            <a:pPr>
              <a:defRPr/>
            </a:pPr>
            <a:fld id="{D93F4C5B-7E63-49CD-A732-DE1660B949D9}" type="slidenum">
              <a:rPr/>
              <a:t>&lt;#&gt;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 bwMode="auto">
          <a:xfrm>
            <a:off x="503640" y="225719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>
                <a:latin typeface="Arundina Serif"/>
                <a:ea typeface="Arundina Serif"/>
                <a:cs typeface="Arundina Serif"/>
              </a:defRPr>
            </a:lvl1pPr>
          </a:lstStyle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 bwMode="auto"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1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2800" b="0" u="none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48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400" b="0" u="none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24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1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1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1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1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 bwMode="auto">
          <a:xfrm>
            <a:off x="5036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 bwMode="auto"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 bwMode="auto">
          <a:xfrm>
            <a:off x="72248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buNone/>
              <a:defRPr/>
            </a:pPr>
            <a:fld id="{8F2EA1F2-7649-494D-BCD0-5CA59664B0C0}" type="slidenum"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 bwMode="auto">
          <a:xfrm>
            <a:off x="503640" y="225719"/>
            <a:ext cx="9068760" cy="297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CellXGene: A Powerful Tool for Spatial Transcriptomics</a:t>
            </a:r>
            <a:br>
              <a:rPr sz="4400"/>
            </a:b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+</a:t>
            </a:r>
            <a:br>
              <a:rPr sz="4400"/>
            </a:b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Interfacing CellXGene with Seurat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 bwMode="auto">
          <a:xfrm>
            <a:off x="532440" y="3614760"/>
            <a:ext cx="9068760" cy="14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Dennis Hamrick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" descr=""/>
          <p:cNvPicPr/>
          <p:nvPr/>
        </p:nvPicPr>
        <p:blipFill>
          <a:blip r:embed="rId3"/>
          <a:stretch/>
        </p:blipFill>
        <p:spPr bwMode="auto">
          <a:xfrm>
            <a:off x="0" y="3193560"/>
            <a:ext cx="2338920" cy="24757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 bwMode="auto">
          <a:xfrm>
            <a:off x="503640" y="225719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Demo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2009998" name="PlaceHolder 1"/>
          <p:cNvSpPr>
            <a:spLocks noGrp="1"/>
          </p:cNvSpPr>
          <p:nvPr>
            <p:ph type="title"/>
          </p:nvPr>
        </p:nvSpPr>
        <p:spPr bwMode="auto">
          <a:xfrm>
            <a:off x="503640" y="225718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Thank you for listening!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21560119" name="PlaceHolder 2"/>
          <p:cNvSpPr>
            <a:spLocks noGrp="1"/>
          </p:cNvSpPr>
          <p:nvPr>
            <p:ph/>
          </p:nvPr>
        </p:nvSpPr>
        <p:spPr bwMode="auto"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r>
              <a:rPr sz="3600">
                <a:solidFill>
                  <a:schemeClr val="bg1"/>
                </a:solidFill>
                <a:latin typeface="Arial"/>
                <a:cs typeface="Arial"/>
              </a:rPr>
              <a:t>Special thanks to Pool Lab members and Dauer Lab members.</a:t>
            </a:r>
            <a:endParaRPr sz="36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122784015" name="" descr=""/>
          <p:cNvPicPr/>
          <p:nvPr/>
        </p:nvPicPr>
        <p:blipFill>
          <a:blip r:embed="rId3"/>
          <a:stretch/>
        </p:blipFill>
        <p:spPr bwMode="auto">
          <a:xfrm flipH="0" flipV="0">
            <a:off x="3869265" y="2833686"/>
            <a:ext cx="2398232" cy="2758545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 bwMode="auto">
          <a:xfrm>
            <a:off x="503640" y="225719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What is CellXGene?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 bwMode="auto"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CellXGene is an open source tool for publishing and analysing spatial and single-cell datasets.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CellXGene allows you to easily access and analyze many public spatial transcriptomics datasets, as well as many single-cell transcriptomics datasets.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You can also use CellXGene for publishing and graphically interacting with your own data.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0">
              <a:spcBef>
                <a:spcPts val="1414"/>
              </a:spcBef>
              <a:buNone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 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 bwMode="auto">
          <a:xfrm>
            <a:off x="503640" y="225719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Code on Github for this workflow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 bwMode="auto"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spcBef>
                <a:spcPts val="1414"/>
              </a:spcBef>
              <a:defRPr/>
            </a:pPr>
            <a:r>
              <a:rPr lang="en-US" sz="2600" b="0" u="none" strike="noStrike">
                <a:solidFill>
                  <a:srgbClr val="FFFFFF"/>
                </a:solidFill>
                <a:latin typeface="Arial"/>
              </a:rPr>
              <a:t>github.com/dennishamrick/UTSW-CellXGene-Seurat-Toolkit</a:t>
            </a:r>
            <a:endParaRPr lang="en-US" sz="2600" b="0" u="none" strike="noStrike">
              <a:solidFill>
                <a:srgbClr val="FFFFFF"/>
              </a:solidFill>
              <a:latin typeface="Arial"/>
            </a:endParaRPr>
          </a:p>
          <a:p>
            <a:pPr>
              <a:spcBef>
                <a:spcPts val="1413"/>
              </a:spcBef>
              <a:defRPr/>
            </a:pPr>
            <a:r>
              <a:rPr lang="en-US" sz="2600" b="0" u="none" strike="noStrike">
                <a:solidFill>
                  <a:srgbClr val="FFFFFF"/>
                </a:solidFill>
                <a:latin typeface="Arial"/>
              </a:rPr>
              <a:t>Or just go to github.com/dennishamrick and access the repo there!</a:t>
            </a:r>
            <a:endParaRPr lang="en-US" sz="26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" name="" descr=""/>
          <p:cNvPicPr/>
          <p:nvPr/>
        </p:nvPicPr>
        <p:blipFill>
          <a:blip r:embed="rId3"/>
          <a:stretch/>
        </p:blipFill>
        <p:spPr bwMode="auto">
          <a:xfrm flipH="0" flipV="0">
            <a:off x="3869266" y="2833687"/>
            <a:ext cx="2398233" cy="2758545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 bwMode="auto">
          <a:xfrm>
            <a:off x="532440" y="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What datasets are available?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 bwMode="auto">
          <a:xfrm>
            <a:off x="503640" y="1326240"/>
            <a:ext cx="4611960" cy="39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19999"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In 2023, Zhang et al. published a MERFISH atlas of the whole mouse brain.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Data is available on CellXGene.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1124 genes, markers for most major cell types.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Several different brains available (coronal/sagittal sections)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" descr=""/>
          <p:cNvPicPr/>
          <p:nvPr/>
        </p:nvPicPr>
        <p:blipFill>
          <a:blip r:embed="rId3"/>
          <a:stretch/>
        </p:blipFill>
        <p:spPr bwMode="auto">
          <a:xfrm>
            <a:off x="5115600" y="685800"/>
            <a:ext cx="4961160" cy="49831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/>
          </p:nvPr>
        </p:nvSpPr>
        <p:spPr bwMode="auto"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This talk will use one brain from the Zhang dataset as an example, but there are thousands of other datasets available on CellXGene.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Every major organ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Developmental atlases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Various species/model organisms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title"/>
          </p:nvPr>
        </p:nvSpPr>
        <p:spPr bwMode="auto">
          <a:xfrm>
            <a:off x="532440" y="19656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What datasets are available?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 bwMode="auto">
          <a:xfrm>
            <a:off x="503640" y="-60480"/>
            <a:ext cx="906876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What questions can we answer with CellXGene/the Zhang Atlas?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 bwMode="auto">
          <a:xfrm>
            <a:off x="457200" y="1188000"/>
            <a:ext cx="9619560" cy="2102760"/>
          </a:xfrm>
          <a:prstGeom prst="rect">
            <a:avLst/>
          </a:prstGeom>
          <a:noFill/>
          <a:ln w="0">
            <a:noFill/>
          </a:ln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50000" lnSpcReduction="10000"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DYT1 dystonia is a congenital movement disorder characterized by involuntary twisting movements.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A mutation in the gene TorsinA is implicated. This mutation causes death of cholinergic neurons in the striatum.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This effect is not complete – some striatal cholinergic neurons are unaffected, and there are spatial (specifically, dorsal-ventral) biases for which cells die.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3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32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Striatal cholinergic</a:t>
            </a:r>
            <a:r>
              <a:rPr lang="en-US" sz="3200" b="0" i="0" u="none" strike="noStrike" cap="none" spc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neurons are a very small population (a few thousand cells).</a:t>
            </a: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 This makes it difficult to study them and their heterogeneity.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4" name="" descr=""/>
          <p:cNvPicPr/>
          <p:nvPr/>
        </p:nvPicPr>
        <p:blipFill>
          <a:blip r:embed="rId3"/>
          <a:stretch/>
        </p:blipFill>
        <p:spPr bwMode="auto">
          <a:xfrm rot="10200">
            <a:off x="7518600" y="3294360"/>
            <a:ext cx="2442960" cy="237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" name="" descr=""/>
          <p:cNvPicPr/>
          <p:nvPr/>
        </p:nvPicPr>
        <p:blipFill>
          <a:blip r:embed="rId4"/>
          <a:stretch/>
        </p:blipFill>
        <p:spPr bwMode="auto">
          <a:xfrm flipH="0" flipV="0">
            <a:off x="0" y="3386666"/>
            <a:ext cx="2161166" cy="2282613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7977264" name=""/>
          <p:cNvSpPr txBox="1"/>
          <p:nvPr/>
        </p:nvSpPr>
        <p:spPr bwMode="auto">
          <a:xfrm flipH="0" flipV="0">
            <a:off x="2626833" y="3661832"/>
            <a:ext cx="4317066" cy="1676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 u="sng">
                <a:solidFill>
                  <a:schemeClr val="bg1"/>
                </a:solidFill>
              </a:rPr>
              <a:t>Question: Is there</a:t>
            </a:r>
            <a:r>
              <a:rPr sz="2600" u="sng">
                <a:solidFill>
                  <a:schemeClr val="bg1"/>
                </a:solidFill>
              </a:rPr>
              <a:t> spatial heterogeneity in the transcriptomic profile of Chat+ cells?</a:t>
            </a:r>
            <a:endParaRPr sz="2600" u="sng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 bwMode="auto">
          <a:xfrm>
            <a:off x="532440" y="-3204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Interfacing CellXGene With Seurat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 bwMode="auto">
          <a:xfrm>
            <a:off x="75240" y="4069080"/>
            <a:ext cx="1982160" cy="160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500" lnSpcReduction="19999"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Identify and select cells of interest in CxG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 bwMode="auto">
          <a:xfrm>
            <a:off x="3657600" y="3886200"/>
            <a:ext cx="2667960" cy="160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19999"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Port CxG data into Seurat, interact with it as a Seurat object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 bwMode="auto">
          <a:xfrm>
            <a:off x="7408800" y="3657600"/>
            <a:ext cx="2667960" cy="160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19999"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Port back into CxG, visualize spatial arrangement of clusters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"/>
          <p:cNvSpPr/>
          <p:nvPr/>
        </p:nvSpPr>
        <p:spPr bwMode="auto">
          <a:xfrm>
            <a:off x="2057400" y="4800600"/>
            <a:ext cx="1600200" cy="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/>
          <a:fillRef idx="0"/>
          <a:effectRef idx="0"/>
          <a:fontRef idx="minor"/>
        </p:style>
        <p:txBody>
          <a:bodyPr lIns="90000" tIns="-45000" rIns="90000" bIns="-45000" anchor="ctr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"/>
          <p:cNvSpPr/>
          <p:nvPr/>
        </p:nvSpPr>
        <p:spPr bwMode="auto">
          <a:xfrm>
            <a:off x="6325560" y="4800600"/>
            <a:ext cx="1446840" cy="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/>
          <a:fillRef idx="0"/>
          <a:effectRef idx="0"/>
          <a:fontRef idx="minor"/>
        </p:style>
        <p:txBody>
          <a:bodyPr lIns="90000" tIns="-45000" rIns="90000" bIns="-45000" anchor="ctr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" descr=""/>
          <p:cNvPicPr/>
          <p:nvPr/>
        </p:nvPicPr>
        <p:blipFill>
          <a:blip r:embed="rId3"/>
          <a:stretch/>
        </p:blipFill>
        <p:spPr bwMode="auto">
          <a:xfrm>
            <a:off x="3532320" y="1274040"/>
            <a:ext cx="2639880" cy="2383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" name="" descr=""/>
          <p:cNvPicPr/>
          <p:nvPr/>
        </p:nvPicPr>
        <p:blipFill>
          <a:blip r:embed="rId4"/>
          <a:srcRect l="19112" t="15297" r="19596" b="7745"/>
          <a:stretch/>
        </p:blipFill>
        <p:spPr bwMode="auto">
          <a:xfrm>
            <a:off x="6514560" y="1143000"/>
            <a:ext cx="3562200" cy="2514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" name="" descr=""/>
          <p:cNvPicPr/>
          <p:nvPr/>
        </p:nvPicPr>
        <p:blipFill>
          <a:blip r:embed="rId5"/>
          <a:srcRect l="31656" t="37725" r="36579" b="13864"/>
          <a:stretch/>
        </p:blipFill>
        <p:spPr bwMode="auto">
          <a:xfrm>
            <a:off x="0" y="1143000"/>
            <a:ext cx="3200040" cy="2742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 bwMode="auto">
          <a:xfrm>
            <a:off x="503640" y="225719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Step By Step - Preparation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 bwMode="auto"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200" b="0" u="none" strike="noStrike">
                <a:solidFill>
                  <a:srgbClr val="FFFFFF"/>
                </a:solidFill>
                <a:latin typeface="Arial"/>
              </a:rPr>
              <a:t>1. Download needed programs: Python, Anaconda, R, Rstudio.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200" b="0" u="none" strike="noStrike">
                <a:solidFill>
                  <a:srgbClr val="FFFFFF"/>
                </a:solidFill>
                <a:latin typeface="Arial"/>
              </a:rPr>
              <a:t>2. Create an anaconda environment with cellxgene and other needed packages.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200" b="0" u="none" strike="noStrike">
                <a:solidFill>
                  <a:srgbClr val="FFFFFF"/>
                </a:solidFill>
                <a:latin typeface="Arial"/>
              </a:rPr>
              <a:t>3. Install Seurat and other needed R Packages listed in </a:t>
            </a:r>
            <a:r>
              <a:rPr lang="en-US" sz="2200" b="1" u="none" strike="noStrike">
                <a:solidFill>
                  <a:srgbClr val="FFFFFF"/>
                </a:solidFill>
                <a:latin typeface="Arial"/>
              </a:rPr>
              <a:t>generic_cellxgene.R.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200" b="0" u="none" strike="noStrike">
                <a:solidFill>
                  <a:srgbClr val="FFFFFF"/>
                </a:solidFill>
                <a:latin typeface="Arial"/>
              </a:rPr>
              <a:t>4. Download CellXGene dataset of interest.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0">
              <a:spcBef>
                <a:spcPts val="1131"/>
              </a:spcBef>
              <a:buNone/>
              <a:defRPr/>
            </a:pPr>
            <a:r>
              <a:rPr lang="en-US" sz="2200" b="0" u="none" strike="noStrike">
                <a:solidFill>
                  <a:srgbClr val="FFFFFF"/>
                </a:solidFill>
                <a:latin typeface="Arial"/>
              </a:rPr>
              <a:t>4b. Change gene names if needed using edit_gene_names.py.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0">
              <a:spcBef>
                <a:spcPts val="1414"/>
              </a:spcBef>
              <a:buNone/>
              <a:defRPr/>
            </a:pP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 bwMode="auto">
          <a:xfrm>
            <a:off x="503640" y="225719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Step By Step - Analysis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 bwMode="auto">
          <a:xfrm>
            <a:off x="503640" y="1290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9999"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200" b="0" u="none" strike="noStrike">
                <a:solidFill>
                  <a:srgbClr val="FFFFFF"/>
                </a:solidFill>
                <a:latin typeface="Arial"/>
              </a:rPr>
              <a:t>1. Find your group of interest – select cells by location, gene expression, or some other variable.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200" b="0" u="none" strike="noStrike">
                <a:solidFill>
                  <a:srgbClr val="FFFFFF"/>
                </a:solidFill>
                <a:latin typeface="Arial"/>
              </a:rPr>
              <a:t>2. Use merge_annotations.py to add your selections into the CellXGene file.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200" b="0" u="none" strike="noStrike">
                <a:solidFill>
                  <a:srgbClr val="FFFFFF"/>
                </a:solidFill>
                <a:latin typeface="Arial"/>
              </a:rPr>
              <a:t>3. Import your CellXGene .h5ad file with annotations into RStudio using generic_cellxgene.R and convert it into a Seurat object.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200" b="0" u="none" strike="noStrike">
                <a:solidFill>
                  <a:srgbClr val="FFFFFF"/>
                </a:solidFill>
                <a:latin typeface="Arial"/>
              </a:rPr>
              <a:t>4. Analyze with Seurat workflow.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200" b="0" u="none" strike="noStrike">
                <a:solidFill>
                  <a:srgbClr val="FFFFFF"/>
                </a:solidFill>
                <a:latin typeface="Arial"/>
              </a:rPr>
              <a:t>5. Use generic_cellxgene.R to make a annotations CSV from your clusters.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200" b="0" u="none" strike="noStrike">
                <a:solidFill>
                  <a:srgbClr val="FFFFFF"/>
                </a:solidFill>
                <a:latin typeface="Arial"/>
              </a:rPr>
              <a:t>6. Visualize your clusters in CellXGene.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ONLYOFFICE/8.2.2.22</Application>
  <PresentationFormat>On-screen Show (4:3)</PresentationFormat>
  <Paragraphs>0</Paragraphs>
  <Slides>11</Slides>
  <Notes>11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dc:language>en-US</dc:language>
  <cp:lastModifiedBy/>
  <cp:revision>8</cp:revision>
  <dcterms:created xsi:type="dcterms:W3CDTF">2024-11-12T11:21:35Z</dcterms:created>
  <dcterms:modified xsi:type="dcterms:W3CDTF">2025-01-17T15:47:23Z</dcterms:modified>
</cp:coreProperties>
</file>